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Lst>
  <p:sldSz cy="10058400" cx="7772400"/>
  <p:notesSz cx="6858000" cy="9144000"/>
  <p:embeddedFontLst>
    <p:embeddedFont>
      <p:font typeface="Halant"/>
      <p:regular r:id="rId8"/>
      <p:bold r:id="rId9"/>
    </p:embeddedFont>
    <p:embeddedFont>
      <p:font typeface="Plus Jakarta Sans"/>
      <p:regular r:id="rId10"/>
      <p:bold r:id="rId11"/>
      <p:italic r:id="rId12"/>
      <p:boldItalic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860">
          <p15:clr>
            <a:srgbClr val="A4A3A4"/>
          </p15:clr>
        </p15:guide>
        <p15:guide id="2" pos="2880">
          <p15:clr>
            <a:srgbClr val="A4A3A4"/>
          </p15:clr>
        </p15:guide>
        <p15:guide id="3" pos="295">
          <p15:clr>
            <a:srgbClr val="747775"/>
          </p15:clr>
        </p15:guide>
        <p15:guide id="4" pos="4601">
          <p15:clr>
            <a:srgbClr val="747775"/>
          </p15:clr>
        </p15:guide>
        <p15:guide id="5" orient="horz" pos="6160">
          <p15:clr>
            <a:srgbClr val="747775"/>
          </p15:clr>
        </p15:guide>
        <p15:guide id="6" orient="horz" pos="3168">
          <p15:clr>
            <a:srgbClr val="747775"/>
          </p15:clr>
        </p15:guide>
        <p15:guide id="7" pos="3456">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860" orient="horz"/>
        <p:guide pos="2880"/>
        <p:guide pos="295"/>
        <p:guide pos="4601"/>
        <p:guide pos="6160" orient="horz"/>
        <p:guide pos="3168" orient="horz"/>
        <p:guide pos="3456"/>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PlusJakartaSans-bold.fntdata"/><Relationship Id="rId10" Type="http://schemas.openxmlformats.org/officeDocument/2006/relationships/font" Target="fonts/PlusJakartaSans-regular.fntdata"/><Relationship Id="rId13" Type="http://schemas.openxmlformats.org/officeDocument/2006/relationships/font" Target="fonts/PlusJakartaSans-boldItalic.fntdata"/><Relationship Id="rId12" Type="http://schemas.openxmlformats.org/officeDocument/2006/relationships/font" Target="fonts/PlusJakarta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Halant-bold.fntdata"/><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Halant-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6e124c65a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6e124c65a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28169f0f06e_0_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28169f0f06e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a:t>
            </a:r>
            <a:endParaRPr sz="25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59" name="Google Shape;59;p13"/>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p>
        </p:txBody>
      </p:sp>
      <p:sp>
        <p:nvSpPr>
          <p:cNvPr id="60" name="Google Shape;60;p13"/>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p:txBody>
      </p:sp>
      <p:sp>
        <p:nvSpPr>
          <p:cNvPr id="61" name="Google Shape;61;p13"/>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62" name="Google Shape;62;p13"/>
          <p:cNvSpPr txBox="1"/>
          <p:nvPr/>
        </p:nvSpPr>
        <p:spPr>
          <a:xfrm>
            <a:off x="2991530"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63" name="Google Shape;63;p13"/>
          <p:cNvSpPr txBox="1"/>
          <p:nvPr/>
        </p:nvSpPr>
        <p:spPr>
          <a:xfrm>
            <a:off x="2864775" y="3213050"/>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Indigenous Creation Stories</a:t>
            </a:r>
            <a:endParaRPr b="1" sz="1500">
              <a:latin typeface="Inter"/>
              <a:ea typeface="Inter"/>
              <a:cs typeface="Inter"/>
              <a:sym typeface="Inter"/>
            </a:endParaRPr>
          </a:p>
        </p:txBody>
      </p:sp>
      <p:sp>
        <p:nvSpPr>
          <p:cNvPr id="64" name="Google Shape;64;p13"/>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0" lvl="0" marL="0" rtl="0" algn="ctr">
              <a:spcBef>
                <a:spcPts val="0"/>
              </a:spcBef>
              <a:spcAft>
                <a:spcPts val="0"/>
              </a:spcAft>
              <a:buNone/>
            </a:pPr>
            <a:r>
              <a:t/>
            </a:r>
            <a:endParaRPr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0" lvl="0" marL="0" rtl="0" algn="l">
              <a:spcBef>
                <a:spcPts val="0"/>
              </a:spcBef>
              <a:spcAft>
                <a:spcPts val="0"/>
              </a:spcAft>
              <a:buNone/>
            </a:pPr>
            <a:r>
              <a:t/>
            </a:r>
            <a:endParaRPr b="1" sz="1100">
              <a:solidFill>
                <a:schemeClr val="dk1"/>
              </a:solidFill>
              <a:latin typeface="Inter"/>
              <a:ea typeface="Inter"/>
              <a:cs typeface="Inter"/>
              <a:sym typeface="Inter"/>
            </a:endParaRPr>
          </a:p>
          <a:p>
            <a:pPr indent="-298450" lvl="0" marL="457200" rtl="0" algn="l">
              <a:spcBef>
                <a:spcPts val="0"/>
              </a:spcBef>
              <a:spcAft>
                <a:spcPts val="0"/>
              </a:spcAft>
              <a:buClr>
                <a:schemeClr val="dk1"/>
              </a:buClr>
              <a:buSzPts val="1100"/>
              <a:buFont typeface="Inter"/>
              <a:buAutoNum type="arabicPeriod"/>
            </a:pPr>
            <a:r>
              <a:t/>
            </a:r>
            <a:endParaRPr sz="1100">
              <a:solidFill>
                <a:schemeClr val="dk1"/>
              </a:solidFill>
              <a:latin typeface="Inter"/>
              <a:ea typeface="Inter"/>
              <a:cs typeface="Inter"/>
              <a:sym typeface="Inter"/>
            </a:endParaRPr>
          </a:p>
        </p:txBody>
      </p:sp>
      <p:sp>
        <p:nvSpPr>
          <p:cNvPr id="65" name="Google Shape;65;p13"/>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t>
            </a:r>
            <a:r>
              <a:rPr lang="en" sz="1100">
                <a:solidFill>
                  <a:schemeClr val="dk1"/>
                </a:solidFill>
                <a:latin typeface="Inter"/>
                <a:ea typeface="Inter"/>
                <a:cs typeface="Inter"/>
                <a:sym typeface="Inter"/>
              </a:rPr>
              <a:t>about</a:t>
            </a:r>
            <a:r>
              <a:rPr lang="en" sz="1100">
                <a:solidFill>
                  <a:schemeClr val="dk1"/>
                </a:solidFill>
                <a:latin typeface="Inter"/>
                <a:ea typeface="Inter"/>
                <a:cs typeface="Inter"/>
                <a:sym typeface="Inter"/>
              </a:rPr>
              <a:t> this topic? Why?</a:t>
            </a:r>
            <a:endParaRPr sz="1100"/>
          </a:p>
        </p:txBody>
      </p:sp>
      <p:sp>
        <p:nvSpPr>
          <p:cNvPr id="66" name="Google Shape;66;p13"/>
          <p:cNvSpPr txBox="1"/>
          <p:nvPr/>
        </p:nvSpPr>
        <p:spPr>
          <a:xfrm>
            <a:off x="598200" y="6795525"/>
            <a:ext cx="65760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t>
            </a:r>
            <a:r>
              <a:rPr lang="en" sz="1100">
                <a:solidFill>
                  <a:schemeClr val="dk1"/>
                </a:solidFill>
                <a:latin typeface="Inter"/>
                <a:ea typeface="Inter"/>
                <a:cs typeface="Inter"/>
                <a:sym typeface="Inter"/>
              </a:rPr>
              <a:t>about</a:t>
            </a:r>
            <a:r>
              <a:rPr lang="en" sz="1100">
                <a:solidFill>
                  <a:schemeClr val="dk1"/>
                </a:solidFill>
                <a:latin typeface="Inter"/>
                <a:ea typeface="Inter"/>
                <a:cs typeface="Inter"/>
                <a:sym typeface="Inter"/>
              </a:rPr>
              <a:t> this topic?</a:t>
            </a:r>
            <a:endParaRPr sz="1100"/>
          </a:p>
        </p:txBody>
      </p:sp>
      <p:sp>
        <p:nvSpPr>
          <p:cNvPr id="67" name="Google Shape;67;p13"/>
          <p:cNvSpPr txBox="1"/>
          <p:nvPr/>
        </p:nvSpPr>
        <p:spPr>
          <a:xfrm>
            <a:off x="477200" y="8155250"/>
            <a:ext cx="6825900" cy="9198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50000"/>
              </a:lnSpc>
              <a:spcBef>
                <a:spcPts val="0"/>
              </a:spcBef>
              <a:spcAft>
                <a:spcPts val="0"/>
              </a:spcAft>
              <a:buNone/>
            </a:pPr>
            <a:r>
              <a:rPr b="1" lang="en" sz="1300">
                <a:latin typeface="Inter"/>
                <a:ea typeface="Inter"/>
                <a:cs typeface="Inter"/>
                <a:sym typeface="Inter"/>
              </a:rPr>
              <a:t>One way we might empathize with </a:t>
            </a:r>
            <a:r>
              <a:rPr lang="en" sz="1300">
                <a:latin typeface="Inter"/>
                <a:ea typeface="Inter"/>
                <a:cs typeface="Inter"/>
                <a:sym typeface="Inter"/>
              </a:rPr>
              <a:t> ___________________ is by: ________________________ ________________________________________________________________________________________</a:t>
            </a:r>
            <a:endParaRPr sz="1300">
              <a:latin typeface="Inter"/>
              <a:ea typeface="Inter"/>
              <a:cs typeface="Inter"/>
              <a:sym typeface="Inter"/>
            </a:endParaRPr>
          </a:p>
        </p:txBody>
      </p:sp>
      <p:cxnSp>
        <p:nvCxnSpPr>
          <p:cNvPr id="68" name="Google Shape;68;p13"/>
          <p:cNvCxnSpPr>
            <a:stCxn id="63" idx="2"/>
            <a:endCxn id="59" idx="0"/>
          </p:cNvCxnSpPr>
          <p:nvPr/>
        </p:nvCxnSpPr>
        <p:spPr>
          <a:xfrm flipH="1">
            <a:off x="1449825" y="3753950"/>
            <a:ext cx="2395800" cy="374100"/>
          </a:xfrm>
          <a:prstGeom prst="straightConnector1">
            <a:avLst/>
          </a:prstGeom>
          <a:noFill/>
          <a:ln cap="flat" cmpd="sng" w="9525">
            <a:solidFill>
              <a:srgbClr val="595959"/>
            </a:solidFill>
            <a:prstDash val="solid"/>
            <a:round/>
            <a:headEnd len="med" w="med" type="none"/>
            <a:tailEnd len="med" w="med" type="triangle"/>
          </a:ln>
        </p:spPr>
      </p:cxnSp>
      <p:cxnSp>
        <p:nvCxnSpPr>
          <p:cNvPr id="69" name="Google Shape;69;p13"/>
          <p:cNvCxnSpPr>
            <a:stCxn id="63" idx="2"/>
            <a:endCxn id="65" idx="0"/>
          </p:cNvCxnSpPr>
          <p:nvPr/>
        </p:nvCxnSpPr>
        <p:spPr>
          <a:xfrm>
            <a:off x="3845625" y="3753950"/>
            <a:ext cx="2476800" cy="374100"/>
          </a:xfrm>
          <a:prstGeom prst="straightConnector1">
            <a:avLst/>
          </a:prstGeom>
          <a:noFill/>
          <a:ln cap="flat" cmpd="sng" w="9525">
            <a:solidFill>
              <a:srgbClr val="595959"/>
            </a:solidFill>
            <a:prstDash val="solid"/>
            <a:round/>
            <a:headEnd len="med" w="med" type="none"/>
            <a:tailEnd len="med" w="med" type="triangle"/>
          </a:ln>
        </p:spPr>
      </p:cxnSp>
      <p:cxnSp>
        <p:nvCxnSpPr>
          <p:cNvPr id="70" name="Google Shape;70;p13"/>
          <p:cNvCxnSpPr>
            <a:stCxn id="63" idx="2"/>
            <a:endCxn id="64" idx="0"/>
          </p:cNvCxnSpPr>
          <p:nvPr/>
        </p:nvCxnSpPr>
        <p:spPr>
          <a:xfrm>
            <a:off x="3845625" y="3753950"/>
            <a:ext cx="0" cy="374100"/>
          </a:xfrm>
          <a:prstGeom prst="straightConnector1">
            <a:avLst/>
          </a:prstGeom>
          <a:noFill/>
          <a:ln cap="flat" cmpd="sng" w="9525">
            <a:solidFill>
              <a:srgbClr val="595959"/>
            </a:solidFill>
            <a:prstDash val="solid"/>
            <a:round/>
            <a:headEnd len="med" w="med" type="none"/>
            <a:tailEnd len="med" w="med" type="triangle"/>
          </a:ln>
        </p:spPr>
      </p:cxnSp>
      <p:pic>
        <p:nvPicPr>
          <p:cNvPr id="71" name="Google Shape;71;p13"/>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5" name="Shape 75"/>
        <p:cNvGrpSpPr/>
        <p:nvPr/>
      </p:nvGrpSpPr>
      <p:grpSpPr>
        <a:xfrm>
          <a:off x="0" y="0"/>
          <a:ext cx="0" cy="0"/>
          <a:chOff x="0" y="0"/>
          <a:chExt cx="0" cy="0"/>
        </a:xfrm>
      </p:grpSpPr>
      <p:sp>
        <p:nvSpPr>
          <p:cNvPr id="76" name="Google Shape;76;p14"/>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Historical Thinking Skill Graphic Organizer: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Historical Empathy (Exemplar)</a:t>
            </a:r>
            <a:endParaRPr sz="2500">
              <a:solidFill>
                <a:schemeClr val="dk1"/>
              </a:solidFill>
              <a:latin typeface="Plus Jakarta Sans"/>
              <a:ea typeface="Plus Jakarta Sans"/>
              <a:cs typeface="Plus Jakarta Sans"/>
              <a:sym typeface="Plus Jakarta Sans"/>
            </a:endParaRPr>
          </a:p>
        </p:txBody>
      </p:sp>
      <p:sp>
        <p:nvSpPr>
          <p:cNvPr id="77" name="Google Shape;77;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8" name="Google Shape;78;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9" name="Google Shape;79;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0" name="Google Shape;80;p14"/>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81" name="Google Shape;81;p14"/>
          <p:cNvSpPr txBox="1"/>
          <p:nvPr/>
        </p:nvSpPr>
        <p:spPr>
          <a:xfrm>
            <a:off x="4690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What was happening at this time that could influence past actors’ decisions?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When the creation stories were being told, people were trying to understand their world and their place into. They were very influenced by their environment.</a:t>
            </a:r>
            <a:endParaRPr b="1" sz="1100">
              <a:solidFill>
                <a:srgbClr val="E95C3D"/>
              </a:solidFill>
              <a:latin typeface="Inter"/>
              <a:ea typeface="Inter"/>
              <a:cs typeface="Inter"/>
              <a:sym typeface="Inter"/>
            </a:endParaRPr>
          </a:p>
        </p:txBody>
      </p:sp>
      <p:sp>
        <p:nvSpPr>
          <p:cNvPr id="82" name="Google Shape;82;p14"/>
          <p:cNvSpPr txBox="1"/>
          <p:nvPr/>
        </p:nvSpPr>
        <p:spPr>
          <a:xfrm>
            <a:off x="2829100" y="1364725"/>
            <a:ext cx="4474200" cy="1243500"/>
          </a:xfrm>
          <a:prstGeom prst="rect">
            <a:avLst/>
          </a:prstGeom>
          <a:solidFill>
            <a:srgbClr val="FFFFFF"/>
          </a:solidFill>
          <a:ln cap="flat" cmpd="sng" w="19050">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200">
                <a:latin typeface="Inter"/>
                <a:ea typeface="Inter"/>
                <a:cs typeface="Inter"/>
                <a:sym typeface="Inter"/>
              </a:rPr>
              <a:t>What beliefs or assumptions do I have about this historical topic and era that I should be aware of as I study?</a:t>
            </a:r>
            <a:endParaRPr sz="1200">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 assumed that creation stories only differed across continents, but I be aware the even groups within the same continent may have different views.</a:t>
            </a:r>
            <a:endParaRPr b="1" sz="1200">
              <a:solidFill>
                <a:srgbClr val="E95C3D"/>
              </a:solidFill>
              <a:latin typeface="Inter"/>
              <a:ea typeface="Inter"/>
              <a:cs typeface="Inter"/>
              <a:sym typeface="Inter"/>
            </a:endParaRPr>
          </a:p>
        </p:txBody>
      </p:sp>
      <p:sp>
        <p:nvSpPr>
          <p:cNvPr id="83" name="Google Shape;83;p14"/>
          <p:cNvSpPr txBox="1"/>
          <p:nvPr/>
        </p:nvSpPr>
        <p:spPr>
          <a:xfrm>
            <a:off x="1072825" y="1364725"/>
            <a:ext cx="1523700" cy="1848300"/>
          </a:xfrm>
          <a:prstGeom prst="rect">
            <a:avLst/>
          </a:prstGeom>
          <a:noFill/>
          <a:ln>
            <a:noFill/>
          </a:ln>
        </p:spPr>
        <p:txBody>
          <a:bodyPr anchorCtr="0" anchor="ctr" bIns="119600" lIns="119600" spcFirstLastPara="1" rIns="119600" wrap="square" tIns="119600">
            <a:noAutofit/>
          </a:bodyPr>
          <a:lstStyle/>
          <a:p>
            <a:pPr indent="0" lvl="0" marL="0" rtl="0" algn="ctr">
              <a:spcBef>
                <a:spcPts val="0"/>
              </a:spcBef>
              <a:spcAft>
                <a:spcPts val="0"/>
              </a:spcAft>
              <a:buNone/>
            </a:pPr>
            <a:r>
              <a:rPr b="1" i="1" lang="en" sz="1300">
                <a:latin typeface="Inter"/>
                <a:ea typeface="Inter"/>
                <a:cs typeface="Inter"/>
                <a:sym typeface="Inter"/>
              </a:rPr>
              <a:t>To show historical empathy is to listen to the past and to understand it on its own terms.</a:t>
            </a:r>
            <a:endParaRPr b="1" i="1" sz="1300">
              <a:latin typeface="Inter"/>
              <a:ea typeface="Inter"/>
              <a:cs typeface="Inter"/>
              <a:sym typeface="Inter"/>
            </a:endParaRPr>
          </a:p>
        </p:txBody>
      </p:sp>
      <p:sp>
        <p:nvSpPr>
          <p:cNvPr id="84" name="Google Shape;84;p14"/>
          <p:cNvSpPr txBox="1"/>
          <p:nvPr/>
        </p:nvSpPr>
        <p:spPr>
          <a:xfrm>
            <a:off x="2991530" y="2755400"/>
            <a:ext cx="1708200" cy="424200"/>
          </a:xfrm>
          <a:prstGeom prst="rect">
            <a:avLst/>
          </a:prstGeom>
          <a:noFill/>
          <a:ln>
            <a:noFill/>
          </a:ln>
        </p:spPr>
        <p:txBody>
          <a:bodyPr anchorCtr="0" anchor="t" bIns="119600" lIns="119600" spcFirstLastPara="1" rIns="119600" wrap="square" tIns="119600">
            <a:noAutofit/>
          </a:bodyPr>
          <a:lstStyle/>
          <a:p>
            <a:pPr indent="0" lvl="0" marL="0" rtl="0" algn="ctr">
              <a:spcBef>
                <a:spcPts val="0"/>
              </a:spcBef>
              <a:spcAft>
                <a:spcPts val="0"/>
              </a:spcAft>
              <a:buNone/>
            </a:pPr>
            <a:r>
              <a:rPr lang="en" sz="1500">
                <a:latin typeface="Inter"/>
                <a:ea typeface="Inter"/>
                <a:cs typeface="Inter"/>
                <a:sym typeface="Inter"/>
              </a:rPr>
              <a:t>Historical Topic</a:t>
            </a:r>
            <a:endParaRPr sz="1500">
              <a:latin typeface="Inter"/>
              <a:ea typeface="Inter"/>
              <a:cs typeface="Inter"/>
              <a:sym typeface="Inter"/>
            </a:endParaRPr>
          </a:p>
        </p:txBody>
      </p:sp>
      <p:sp>
        <p:nvSpPr>
          <p:cNvPr id="85" name="Google Shape;85;p14"/>
          <p:cNvSpPr txBox="1"/>
          <p:nvPr/>
        </p:nvSpPr>
        <p:spPr>
          <a:xfrm>
            <a:off x="2864775" y="3213050"/>
            <a:ext cx="1961700" cy="540900"/>
          </a:xfrm>
          <a:prstGeom prst="rect">
            <a:avLst/>
          </a:prstGeom>
          <a:solidFill>
            <a:schemeClr val="lt1"/>
          </a:solidFill>
          <a:ln cap="flat" cmpd="sng" w="9525">
            <a:solidFill>
              <a:srgbClr val="666666"/>
            </a:solidFill>
            <a:prstDash val="solid"/>
            <a:round/>
            <a:headEnd len="sm" w="sm" type="none"/>
            <a:tailEnd len="sm" w="sm" type="none"/>
          </a:ln>
        </p:spPr>
        <p:txBody>
          <a:bodyPr anchorCtr="0" anchor="ctr" bIns="119600" lIns="119600" spcFirstLastPara="1" rIns="119600" wrap="square" tIns="119600">
            <a:noAutofit/>
          </a:bodyPr>
          <a:lstStyle/>
          <a:p>
            <a:pPr indent="0" lvl="0" marL="0" rtl="0" algn="ctr">
              <a:spcBef>
                <a:spcPts val="0"/>
              </a:spcBef>
              <a:spcAft>
                <a:spcPts val="0"/>
              </a:spcAft>
              <a:buNone/>
            </a:pPr>
            <a:r>
              <a:rPr b="1" lang="en" sz="1500">
                <a:latin typeface="Inter"/>
                <a:ea typeface="Inter"/>
                <a:cs typeface="Inter"/>
                <a:sym typeface="Inter"/>
              </a:rPr>
              <a:t>Indigenous Creation Stories</a:t>
            </a:r>
            <a:endParaRPr b="1" sz="1500">
              <a:latin typeface="Inter"/>
              <a:ea typeface="Inter"/>
              <a:cs typeface="Inter"/>
              <a:sym typeface="Inter"/>
            </a:endParaRPr>
          </a:p>
        </p:txBody>
      </p:sp>
      <p:sp>
        <p:nvSpPr>
          <p:cNvPr id="86" name="Google Shape;86;p14"/>
          <p:cNvSpPr txBox="1"/>
          <p:nvPr/>
        </p:nvSpPr>
        <p:spPr>
          <a:xfrm>
            <a:off x="2864775" y="4128100"/>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List at least 3 different sources that could be used to uncover more about this topic.</a:t>
            </a:r>
            <a:endParaRPr sz="1100">
              <a:solidFill>
                <a:schemeClr val="dk1"/>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AutoNum type="arabicPeriod"/>
            </a:pPr>
            <a:r>
              <a:rPr b="1" lang="en" sz="1100">
                <a:solidFill>
                  <a:srgbClr val="E95C3D"/>
                </a:solidFill>
                <a:latin typeface="Inter"/>
                <a:ea typeface="Inter"/>
                <a:cs typeface="Inter"/>
                <a:sym typeface="Inter"/>
              </a:rPr>
              <a:t>Oral histories from other parts of the world</a:t>
            </a:r>
            <a:endParaRPr b="1" sz="1100">
              <a:solidFill>
                <a:schemeClr val="dk1"/>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AutoNum type="arabicPeriod"/>
            </a:pPr>
            <a:r>
              <a:rPr b="1" lang="en" sz="1100">
                <a:solidFill>
                  <a:srgbClr val="E95C3D"/>
                </a:solidFill>
                <a:latin typeface="Inter"/>
                <a:ea typeface="Inter"/>
                <a:cs typeface="Inter"/>
                <a:sym typeface="Inter"/>
              </a:rPr>
              <a:t>Interview about the importance of Indigenous storytelling</a:t>
            </a:r>
            <a:endParaRPr b="1" sz="1100">
              <a:solidFill>
                <a:schemeClr val="dk1"/>
              </a:solidFill>
              <a:latin typeface="Inter"/>
              <a:ea typeface="Inter"/>
              <a:cs typeface="Inter"/>
              <a:sym typeface="Inter"/>
            </a:endParaRPr>
          </a:p>
          <a:p>
            <a:pPr indent="-298450" lvl="0" marL="457200" rtl="0" algn="l">
              <a:spcBef>
                <a:spcPts val="0"/>
              </a:spcBef>
              <a:spcAft>
                <a:spcPts val="0"/>
              </a:spcAft>
              <a:buClr>
                <a:srgbClr val="E95C3D"/>
              </a:buClr>
              <a:buSzPts val="1100"/>
              <a:buFont typeface="Inter"/>
              <a:buAutoNum type="arabicPeriod"/>
            </a:pPr>
            <a:r>
              <a:rPr b="1" lang="en" sz="1100">
                <a:solidFill>
                  <a:srgbClr val="E95C3D"/>
                </a:solidFill>
                <a:latin typeface="Inter"/>
                <a:ea typeface="Inter"/>
                <a:cs typeface="Inter"/>
                <a:sym typeface="Inter"/>
              </a:rPr>
              <a:t>Indigenous cultural artifacts</a:t>
            </a:r>
            <a:endParaRPr b="1" sz="1100">
              <a:solidFill>
                <a:srgbClr val="E95C3D"/>
              </a:solidFill>
              <a:latin typeface="Inter"/>
              <a:ea typeface="Inter"/>
              <a:cs typeface="Inter"/>
              <a:sym typeface="Inter"/>
            </a:endParaRPr>
          </a:p>
        </p:txBody>
      </p:sp>
      <p:sp>
        <p:nvSpPr>
          <p:cNvPr id="87" name="Google Shape;87;p14"/>
          <p:cNvSpPr txBox="1"/>
          <p:nvPr/>
        </p:nvSpPr>
        <p:spPr>
          <a:xfrm>
            <a:off x="5341650" y="4128088"/>
            <a:ext cx="1961700" cy="24012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ctr">
              <a:spcBef>
                <a:spcPts val="0"/>
              </a:spcBef>
              <a:spcAft>
                <a:spcPts val="0"/>
              </a:spcAft>
              <a:buNone/>
            </a:pPr>
            <a:r>
              <a:rPr lang="en" sz="1100">
                <a:solidFill>
                  <a:schemeClr val="dk1"/>
                </a:solidFill>
                <a:latin typeface="Inter"/>
                <a:ea typeface="Inter"/>
                <a:cs typeface="Inter"/>
                <a:sym typeface="Inter"/>
              </a:rPr>
              <a:t>Are there any moral judgements I want to make about this topic? Why?</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I think these stories aren’t worth studying because they can’t be proven by traditional evidence.</a:t>
            </a:r>
            <a:endParaRPr b="1" sz="1100">
              <a:solidFill>
                <a:srgbClr val="E95C3D"/>
              </a:solidFill>
              <a:latin typeface="Inter"/>
              <a:ea typeface="Inter"/>
              <a:cs typeface="Inter"/>
              <a:sym typeface="Inter"/>
            </a:endParaRPr>
          </a:p>
        </p:txBody>
      </p:sp>
      <p:sp>
        <p:nvSpPr>
          <p:cNvPr id="88" name="Google Shape;88;p14"/>
          <p:cNvSpPr txBox="1"/>
          <p:nvPr/>
        </p:nvSpPr>
        <p:spPr>
          <a:xfrm>
            <a:off x="598200" y="6795525"/>
            <a:ext cx="65760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spcBef>
                <a:spcPts val="0"/>
              </a:spcBef>
              <a:spcAft>
                <a:spcPts val="0"/>
              </a:spcAft>
              <a:buNone/>
            </a:pPr>
            <a:r>
              <a:rPr lang="en" sz="1100">
                <a:solidFill>
                  <a:schemeClr val="dk1"/>
                </a:solidFill>
                <a:latin typeface="Inter"/>
                <a:ea typeface="Inter"/>
                <a:cs typeface="Inter"/>
                <a:sym typeface="Inter"/>
              </a:rPr>
              <a:t>If someone were to employ presentism (which historians should avoid), what might they say about this topic?</a:t>
            </a:r>
            <a:endParaRPr sz="1100">
              <a:solidFill>
                <a:schemeClr val="dk1"/>
              </a:solidFill>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They might say that these stories are outdated or irrelevant compared to modern scientific explanations. They may view these stories as primitive or less valid.</a:t>
            </a:r>
            <a:endParaRPr b="1" sz="1100">
              <a:solidFill>
                <a:srgbClr val="E95C3D"/>
              </a:solidFill>
              <a:latin typeface="Inter"/>
              <a:ea typeface="Inter"/>
              <a:cs typeface="Inter"/>
              <a:sym typeface="Inter"/>
            </a:endParaRPr>
          </a:p>
        </p:txBody>
      </p:sp>
      <p:sp>
        <p:nvSpPr>
          <p:cNvPr id="89" name="Google Shape;89;p14"/>
          <p:cNvSpPr txBox="1"/>
          <p:nvPr/>
        </p:nvSpPr>
        <p:spPr>
          <a:xfrm>
            <a:off x="477200" y="8155250"/>
            <a:ext cx="6825900" cy="1093500"/>
          </a:xfrm>
          <a:prstGeom prst="rect">
            <a:avLst/>
          </a:prstGeom>
          <a:noFill/>
          <a:ln cap="flat" cmpd="sng" w="9525">
            <a:solidFill>
              <a:srgbClr val="666666"/>
            </a:solidFill>
            <a:prstDash val="solid"/>
            <a:round/>
            <a:headEnd len="sm" w="sm" type="none"/>
            <a:tailEnd len="sm" w="sm" type="none"/>
          </a:ln>
        </p:spPr>
        <p:txBody>
          <a:bodyPr anchorCtr="0" anchor="t" bIns="119600" lIns="119600" spcFirstLastPara="1" rIns="119600" wrap="square" tIns="119600">
            <a:noAutofit/>
          </a:bodyPr>
          <a:lstStyle/>
          <a:p>
            <a:pPr indent="0" lvl="0" marL="0" rtl="0" algn="l">
              <a:lnSpc>
                <a:spcPct val="100000"/>
              </a:lnSpc>
              <a:spcBef>
                <a:spcPts val="0"/>
              </a:spcBef>
              <a:spcAft>
                <a:spcPts val="0"/>
              </a:spcAft>
              <a:buNone/>
            </a:pPr>
            <a:r>
              <a:rPr b="1" lang="en" sz="1300">
                <a:latin typeface="Inter"/>
                <a:ea typeface="Inter"/>
                <a:cs typeface="Inter"/>
                <a:sym typeface="Inter"/>
              </a:rPr>
              <a:t>One way we might empathize with </a:t>
            </a:r>
            <a:r>
              <a:rPr b="1" lang="en" sz="1300">
                <a:solidFill>
                  <a:srgbClr val="E95C3D"/>
                </a:solidFill>
                <a:latin typeface="Inter"/>
                <a:ea typeface="Inter"/>
                <a:cs typeface="Inter"/>
                <a:sym typeface="Inter"/>
              </a:rPr>
              <a:t>Indigenous Creation Stories</a:t>
            </a:r>
            <a:r>
              <a:rPr lang="en" sz="1300">
                <a:latin typeface="Inter"/>
                <a:ea typeface="Inter"/>
                <a:cs typeface="Inter"/>
                <a:sym typeface="Inter"/>
              </a:rPr>
              <a:t> is by: </a:t>
            </a:r>
            <a:r>
              <a:rPr b="1" lang="en" sz="1300">
                <a:solidFill>
                  <a:srgbClr val="E95C3D"/>
                </a:solidFill>
                <a:latin typeface="Inter"/>
                <a:ea typeface="Inter"/>
                <a:cs typeface="Inter"/>
                <a:sym typeface="Inter"/>
              </a:rPr>
              <a:t>engaging with the cultural context and values of the people of past. Actively listening to the perspectives of the communities will help understand diverse worldviews and recognize their significance in shaping identity and preserving traditions.</a:t>
            </a:r>
            <a:endParaRPr b="1" sz="1300">
              <a:solidFill>
                <a:srgbClr val="E95C3D"/>
              </a:solidFill>
              <a:latin typeface="Inter"/>
              <a:ea typeface="Inter"/>
              <a:cs typeface="Inter"/>
              <a:sym typeface="Inter"/>
            </a:endParaRPr>
          </a:p>
        </p:txBody>
      </p:sp>
      <p:cxnSp>
        <p:nvCxnSpPr>
          <p:cNvPr id="90" name="Google Shape;90;p14"/>
          <p:cNvCxnSpPr>
            <a:stCxn id="85" idx="2"/>
            <a:endCxn id="81" idx="0"/>
          </p:cNvCxnSpPr>
          <p:nvPr/>
        </p:nvCxnSpPr>
        <p:spPr>
          <a:xfrm flipH="1">
            <a:off x="1449825" y="3753950"/>
            <a:ext cx="2395800" cy="374100"/>
          </a:xfrm>
          <a:prstGeom prst="straightConnector1">
            <a:avLst/>
          </a:prstGeom>
          <a:noFill/>
          <a:ln cap="flat" cmpd="sng" w="9525">
            <a:solidFill>
              <a:srgbClr val="595959"/>
            </a:solidFill>
            <a:prstDash val="solid"/>
            <a:round/>
            <a:headEnd len="med" w="med" type="none"/>
            <a:tailEnd len="med" w="med" type="triangle"/>
          </a:ln>
        </p:spPr>
      </p:cxnSp>
      <p:cxnSp>
        <p:nvCxnSpPr>
          <p:cNvPr id="91" name="Google Shape;91;p14"/>
          <p:cNvCxnSpPr>
            <a:stCxn id="85" idx="2"/>
            <a:endCxn id="87" idx="0"/>
          </p:cNvCxnSpPr>
          <p:nvPr/>
        </p:nvCxnSpPr>
        <p:spPr>
          <a:xfrm>
            <a:off x="3845625" y="3753950"/>
            <a:ext cx="2476800" cy="374100"/>
          </a:xfrm>
          <a:prstGeom prst="straightConnector1">
            <a:avLst/>
          </a:prstGeom>
          <a:noFill/>
          <a:ln cap="flat" cmpd="sng" w="9525">
            <a:solidFill>
              <a:srgbClr val="595959"/>
            </a:solidFill>
            <a:prstDash val="solid"/>
            <a:round/>
            <a:headEnd len="med" w="med" type="none"/>
            <a:tailEnd len="med" w="med" type="triangle"/>
          </a:ln>
        </p:spPr>
      </p:cxnSp>
      <p:cxnSp>
        <p:nvCxnSpPr>
          <p:cNvPr id="92" name="Google Shape;92;p14"/>
          <p:cNvCxnSpPr>
            <a:stCxn id="85" idx="2"/>
            <a:endCxn id="86" idx="0"/>
          </p:cNvCxnSpPr>
          <p:nvPr/>
        </p:nvCxnSpPr>
        <p:spPr>
          <a:xfrm>
            <a:off x="3845625" y="3753950"/>
            <a:ext cx="0" cy="374100"/>
          </a:xfrm>
          <a:prstGeom prst="straightConnector1">
            <a:avLst/>
          </a:prstGeom>
          <a:noFill/>
          <a:ln cap="flat" cmpd="sng" w="9525">
            <a:solidFill>
              <a:srgbClr val="595959"/>
            </a:solidFill>
            <a:prstDash val="solid"/>
            <a:round/>
            <a:headEnd len="med" w="med" type="none"/>
            <a:tailEnd len="med" w="med" type="triangle"/>
          </a:ln>
        </p:spPr>
      </p:cxnSp>
      <p:pic>
        <p:nvPicPr>
          <p:cNvPr id="93" name="Google Shape;93;p14"/>
          <p:cNvPicPr preferRelativeResize="0"/>
          <p:nvPr/>
        </p:nvPicPr>
        <p:blipFill>
          <a:blip r:embed="rId5">
            <a:alphaModFix/>
          </a:blip>
          <a:stretch>
            <a:fillRect/>
          </a:stretch>
        </p:blipFill>
        <p:spPr>
          <a:xfrm>
            <a:off x="381550" y="1877425"/>
            <a:ext cx="822875" cy="8228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